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13"/>
  </p:notesMasterIdLst>
  <p:handoutMasterIdLst>
    <p:handoutMasterId r:id="rId14"/>
  </p:handoutMasterIdLst>
  <p:sldIdLst>
    <p:sldId id="459" r:id="rId3"/>
    <p:sldId id="373" r:id="rId4"/>
    <p:sldId id="462" r:id="rId5"/>
    <p:sldId id="461" r:id="rId6"/>
    <p:sldId id="446" r:id="rId7"/>
    <p:sldId id="375" r:id="rId8"/>
    <p:sldId id="376" r:id="rId9"/>
    <p:sldId id="371" r:id="rId10"/>
    <p:sldId id="389" r:id="rId11"/>
    <p:sldId id="460" r:id="rId12"/>
  </p:sldIdLst>
  <p:sldSz cx="9144000" cy="6858000" type="screen4x3"/>
  <p:notesSz cx="6669088"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0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9CDE5"/>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05" autoAdjust="0"/>
    <p:restoredTop sz="81068" autoAdjust="0"/>
  </p:normalViewPr>
  <p:slideViewPr>
    <p:cSldViewPr>
      <p:cViewPr>
        <p:scale>
          <a:sx n="80" d="100"/>
          <a:sy n="80" d="100"/>
        </p:scale>
        <p:origin x="1164" y="54"/>
      </p:cViewPr>
      <p:guideLst>
        <p:guide orient="horz" pos="2160"/>
        <p:guide pos="2880"/>
      </p:guideLst>
    </p:cSldViewPr>
  </p:slideViewPr>
  <p:outlineViewPr>
    <p:cViewPr>
      <p:scale>
        <a:sx n="33" d="100"/>
        <a:sy n="33" d="100"/>
      </p:scale>
      <p:origin x="53" y="40867"/>
    </p:cViewPr>
  </p:outlineViewPr>
  <p:notesTextViewPr>
    <p:cViewPr>
      <p:scale>
        <a:sx n="66" d="100"/>
        <a:sy n="66" d="100"/>
      </p:scale>
      <p:origin x="0" y="0"/>
    </p:cViewPr>
  </p:notesTextViewPr>
  <p:sorterViewPr>
    <p:cViewPr>
      <p:scale>
        <a:sx n="100" d="100"/>
        <a:sy n="100" d="100"/>
      </p:scale>
      <p:origin x="0" y="0"/>
    </p:cViewPr>
  </p:sorterViewPr>
  <p:notesViewPr>
    <p:cSldViewPr>
      <p:cViewPr varScale="1">
        <p:scale>
          <a:sx n="62" d="100"/>
          <a:sy n="62" d="100"/>
        </p:scale>
        <p:origin x="-1742" y="-86"/>
      </p:cViewPr>
      <p:guideLst>
        <p:guide orient="horz" pos="3127"/>
        <p:guide pos="210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19"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777607" y="0"/>
            <a:ext cx="2889938" cy="496411"/>
          </a:xfrm>
          <a:prstGeom prst="rect">
            <a:avLst/>
          </a:prstGeom>
        </p:spPr>
        <p:txBody>
          <a:bodyPr vert="horz" lIns="91440" tIns="45720" rIns="91440" bIns="45720" rtlCol="0"/>
          <a:lstStyle>
            <a:lvl1pPr algn="r">
              <a:defRPr sz="1200"/>
            </a:lvl1pPr>
          </a:lstStyle>
          <a:p>
            <a:fld id="{8D92C52D-EA62-490C-A6A5-2BD297178FBD}" type="datetimeFigureOut">
              <a:rPr lang="en-US" smtClean="0"/>
              <a:t>5/14/2018</a:t>
            </a:fld>
            <a:endParaRPr lang="en-US"/>
          </a:p>
        </p:txBody>
      </p:sp>
      <p:sp>
        <p:nvSpPr>
          <p:cNvPr id="4" name="Footer Placeholder 3"/>
          <p:cNvSpPr>
            <a:spLocks noGrp="1"/>
          </p:cNvSpPr>
          <p:nvPr>
            <p:ph type="ftr" sz="quarter" idx="2"/>
          </p:nvPr>
        </p:nvSpPr>
        <p:spPr>
          <a:xfrm>
            <a:off x="0" y="9430091"/>
            <a:ext cx="2889938" cy="496411"/>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777607" y="9430091"/>
            <a:ext cx="2889938" cy="496411"/>
          </a:xfrm>
          <a:prstGeom prst="rect">
            <a:avLst/>
          </a:prstGeom>
        </p:spPr>
        <p:txBody>
          <a:bodyPr vert="horz" lIns="91440" tIns="45720" rIns="91440" bIns="45720" rtlCol="0" anchor="b"/>
          <a:lstStyle>
            <a:lvl1pPr algn="r">
              <a:defRPr sz="1200"/>
            </a:lvl1pPr>
          </a:lstStyle>
          <a:p>
            <a:fld id="{400CEE46-EB68-45A2-A4C9-6FE9D2254188}" type="slidenum">
              <a:rPr lang="en-US" smtClean="0"/>
              <a:t>‹#›</a:t>
            </a:fld>
            <a:endParaRPr lang="en-US"/>
          </a:p>
        </p:txBody>
      </p:sp>
    </p:spTree>
    <p:extLst>
      <p:ext uri="{BB962C8B-B14F-4D97-AF65-F5344CB8AC3E}">
        <p14:creationId xmlns:p14="http://schemas.microsoft.com/office/powerpoint/2010/main" val="26417889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7" y="0"/>
            <a:ext cx="2889938" cy="496411"/>
          </a:xfrm>
          <a:prstGeom prst="rect">
            <a:avLst/>
          </a:prstGeom>
        </p:spPr>
        <p:txBody>
          <a:bodyPr vert="horz" lIns="91440" tIns="45720" rIns="91440" bIns="45720" rtlCol="0"/>
          <a:lstStyle>
            <a:lvl1pPr algn="r">
              <a:defRPr sz="1200"/>
            </a:lvl1pPr>
          </a:lstStyle>
          <a:p>
            <a:fld id="{C7F44E3C-208B-4171-914F-8AB7B1BE7D36}" type="datetimeFigureOut">
              <a:rPr lang="en-US" smtClean="0"/>
              <a:t>5/14/2018</a:t>
            </a:fld>
            <a:endParaRPr lang="en-US"/>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6909" y="4715907"/>
            <a:ext cx="533527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889938"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7607" y="9430091"/>
            <a:ext cx="2889938" cy="496411"/>
          </a:xfrm>
          <a:prstGeom prst="rect">
            <a:avLst/>
          </a:prstGeom>
        </p:spPr>
        <p:txBody>
          <a:bodyPr vert="horz" lIns="91440" tIns="45720" rIns="91440" bIns="45720" rtlCol="0" anchor="b"/>
          <a:lstStyle>
            <a:lvl1pPr algn="r">
              <a:defRPr sz="1200"/>
            </a:lvl1pPr>
          </a:lstStyle>
          <a:p>
            <a:fld id="{F4105DE5-6A68-439A-98F5-7C0EAF240F07}" type="slidenum">
              <a:rPr lang="en-US" smtClean="0"/>
              <a:t>‹#›</a:t>
            </a:fld>
            <a:endParaRPr lang="en-US"/>
          </a:p>
        </p:txBody>
      </p:sp>
    </p:spTree>
    <p:extLst>
      <p:ext uri="{BB962C8B-B14F-4D97-AF65-F5344CB8AC3E}">
        <p14:creationId xmlns:p14="http://schemas.microsoft.com/office/powerpoint/2010/main" val="963400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105DE5-6A68-439A-98F5-7C0EAF240F07}" type="slidenum">
              <a:rPr lang="en-US" smtClean="0"/>
              <a:t>1</a:t>
            </a:fld>
            <a:endParaRPr lang="en-US"/>
          </a:p>
        </p:txBody>
      </p:sp>
    </p:spTree>
    <p:extLst>
      <p:ext uri="{BB962C8B-B14F-4D97-AF65-F5344CB8AC3E}">
        <p14:creationId xmlns:p14="http://schemas.microsoft.com/office/powerpoint/2010/main" val="32960633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105DE5-6A68-439A-98F5-7C0EAF240F07}" type="slidenum">
              <a:rPr lang="en-US" smtClean="0"/>
              <a:t>10</a:t>
            </a:fld>
            <a:endParaRPr lang="en-US"/>
          </a:p>
        </p:txBody>
      </p:sp>
    </p:spTree>
    <p:extLst>
      <p:ext uri="{BB962C8B-B14F-4D97-AF65-F5344CB8AC3E}">
        <p14:creationId xmlns:p14="http://schemas.microsoft.com/office/powerpoint/2010/main" val="2802604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TUTOR: It time allows, divide participants into groups.</a:t>
            </a:r>
            <a:r>
              <a:rPr lang="en-US" sz="2000" baseline="0" dirty="0"/>
              <a:t> Otherwise collect answers during presentation.</a:t>
            </a:r>
            <a:r>
              <a:rPr lang="en-US" sz="2000" dirty="0"/>
              <a:t> Give each group poster sheets or flipcharts, markers and/or </a:t>
            </a:r>
            <a:r>
              <a:rPr lang="en-US" sz="2000" dirty="0" err="1"/>
              <a:t>coloured</a:t>
            </a:r>
            <a:r>
              <a:rPr lang="en-US" sz="2000" dirty="0"/>
              <a:t> post-it notes to </a:t>
            </a:r>
            <a:r>
              <a:rPr lang="fr-CH" sz="2000" dirty="0" err="1"/>
              <a:t>respond</a:t>
            </a:r>
            <a:r>
              <a:rPr lang="fr-CH" sz="2000" dirty="0"/>
              <a:t> the </a:t>
            </a:r>
            <a:r>
              <a:rPr lang="fr-CH" sz="2000" dirty="0" err="1"/>
              <a:t>different</a:t>
            </a:r>
            <a:r>
              <a:rPr lang="fr-CH" sz="2000" baseline="0" dirty="0"/>
              <a:t> questions</a:t>
            </a:r>
            <a:endParaRPr lang="fr-FR" sz="2000" dirty="0"/>
          </a:p>
          <a:p>
            <a:endParaRPr lang="en-US" dirty="0"/>
          </a:p>
        </p:txBody>
      </p:sp>
      <p:sp>
        <p:nvSpPr>
          <p:cNvPr id="4" name="Slide Number Placeholder 3"/>
          <p:cNvSpPr>
            <a:spLocks noGrp="1"/>
          </p:cNvSpPr>
          <p:nvPr>
            <p:ph type="sldNum" sz="quarter" idx="10"/>
          </p:nvPr>
        </p:nvSpPr>
        <p:spPr/>
        <p:txBody>
          <a:bodyPr/>
          <a:lstStyle/>
          <a:p>
            <a:fld id="{769F64FF-14F2-C848-A317-045254880085}" type="slidenum">
              <a:rPr lang="fr-FR" smtClean="0"/>
              <a:t>2</a:t>
            </a:fld>
            <a:endParaRPr lang="fr-FR"/>
          </a:p>
        </p:txBody>
      </p:sp>
    </p:spTree>
    <p:extLst>
      <p:ext uri="{BB962C8B-B14F-4D97-AF65-F5344CB8AC3E}">
        <p14:creationId xmlns:p14="http://schemas.microsoft.com/office/powerpoint/2010/main" val="17828472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TUTOR: It time allows, divide participants into groups.</a:t>
            </a:r>
            <a:r>
              <a:rPr lang="en-US" sz="1400" baseline="0" dirty="0"/>
              <a:t> Otherwise collect answers during presentation.</a:t>
            </a:r>
            <a:r>
              <a:rPr lang="en-US" sz="1400" dirty="0"/>
              <a:t> Give each group poster sheets or flipcharts, markers and/or </a:t>
            </a:r>
            <a:r>
              <a:rPr lang="en-US" sz="1400" dirty="0" err="1"/>
              <a:t>coloured</a:t>
            </a:r>
            <a:r>
              <a:rPr lang="en-US" sz="1400" dirty="0"/>
              <a:t> post-it notes to </a:t>
            </a:r>
            <a:r>
              <a:rPr lang="fr-CH" sz="1400" dirty="0" err="1"/>
              <a:t>respond</a:t>
            </a:r>
            <a:r>
              <a:rPr lang="fr-CH" sz="1400" dirty="0"/>
              <a:t> the </a:t>
            </a:r>
            <a:r>
              <a:rPr lang="fr-CH" sz="1400" dirty="0" err="1"/>
              <a:t>different</a:t>
            </a:r>
            <a:r>
              <a:rPr lang="fr-CH" sz="1400" baseline="0" dirty="0"/>
              <a:t> questions</a:t>
            </a:r>
            <a:endParaRPr lang="fr-FR" sz="1400" dirty="0"/>
          </a:p>
          <a:p>
            <a:endParaRPr lang="en-US" dirty="0"/>
          </a:p>
        </p:txBody>
      </p:sp>
      <p:sp>
        <p:nvSpPr>
          <p:cNvPr id="4" name="Slide Number Placeholder 3"/>
          <p:cNvSpPr>
            <a:spLocks noGrp="1"/>
          </p:cNvSpPr>
          <p:nvPr>
            <p:ph type="sldNum" sz="quarter" idx="10"/>
          </p:nvPr>
        </p:nvSpPr>
        <p:spPr/>
        <p:txBody>
          <a:bodyPr/>
          <a:lstStyle/>
          <a:p>
            <a:fld id="{769F64FF-14F2-C848-A317-045254880085}" type="slidenum">
              <a:rPr lang="fr-FR" smtClean="0"/>
              <a:t>3</a:t>
            </a:fld>
            <a:endParaRPr lang="fr-FR"/>
          </a:p>
        </p:txBody>
      </p:sp>
    </p:spTree>
    <p:extLst>
      <p:ext uri="{BB962C8B-B14F-4D97-AF65-F5344CB8AC3E}">
        <p14:creationId xmlns:p14="http://schemas.microsoft.com/office/powerpoint/2010/main" val="24450512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TUTOR: It time allows, divide participants into groups.</a:t>
            </a:r>
            <a:r>
              <a:rPr lang="en-US" sz="1400" baseline="0" dirty="0"/>
              <a:t> Otherwise collect answers during presentation.</a:t>
            </a:r>
            <a:r>
              <a:rPr lang="en-US" sz="1400" dirty="0"/>
              <a:t> Give each group poster sheets or flipcharts, markers and/or </a:t>
            </a:r>
            <a:r>
              <a:rPr lang="en-US" sz="1400" dirty="0" err="1"/>
              <a:t>coloured</a:t>
            </a:r>
            <a:r>
              <a:rPr lang="en-US" sz="1400" dirty="0"/>
              <a:t> post-it notes to </a:t>
            </a:r>
            <a:r>
              <a:rPr lang="fr-CH" sz="1400" dirty="0" err="1"/>
              <a:t>respond</a:t>
            </a:r>
            <a:r>
              <a:rPr lang="fr-CH" sz="1400" dirty="0"/>
              <a:t> the </a:t>
            </a:r>
            <a:r>
              <a:rPr lang="fr-CH" sz="1400" dirty="0" err="1"/>
              <a:t>different</a:t>
            </a:r>
            <a:r>
              <a:rPr lang="fr-CH" sz="1400" baseline="0" dirty="0"/>
              <a:t> questions</a:t>
            </a:r>
            <a:endParaRPr lang="fr-FR" sz="1400" dirty="0"/>
          </a:p>
          <a:p>
            <a:endParaRPr lang="en-US" dirty="0"/>
          </a:p>
        </p:txBody>
      </p:sp>
      <p:sp>
        <p:nvSpPr>
          <p:cNvPr id="4" name="Slide Number Placeholder 3"/>
          <p:cNvSpPr>
            <a:spLocks noGrp="1"/>
          </p:cNvSpPr>
          <p:nvPr>
            <p:ph type="sldNum" sz="quarter" idx="10"/>
          </p:nvPr>
        </p:nvSpPr>
        <p:spPr/>
        <p:txBody>
          <a:bodyPr/>
          <a:lstStyle/>
          <a:p>
            <a:fld id="{769F64FF-14F2-C848-A317-045254880085}" type="slidenum">
              <a:rPr lang="fr-FR" smtClean="0"/>
              <a:t>4</a:t>
            </a:fld>
            <a:endParaRPr lang="fr-FR"/>
          </a:p>
        </p:txBody>
      </p:sp>
    </p:spTree>
    <p:extLst>
      <p:ext uri="{BB962C8B-B14F-4D97-AF65-F5344CB8AC3E}">
        <p14:creationId xmlns:p14="http://schemas.microsoft.com/office/powerpoint/2010/main" val="2426177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4105DE5-6A68-439A-98F5-7C0EAF240F07}" type="slidenum">
              <a:rPr lang="en-US" smtClean="0"/>
              <a:t>5</a:t>
            </a:fld>
            <a:endParaRPr lang="en-US"/>
          </a:p>
        </p:txBody>
      </p:sp>
    </p:spTree>
    <p:extLst>
      <p:ext uri="{BB962C8B-B14F-4D97-AF65-F5344CB8AC3E}">
        <p14:creationId xmlns:p14="http://schemas.microsoft.com/office/powerpoint/2010/main" val="2725500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F64FF-14F2-C848-A317-045254880085}" type="slidenum">
              <a:rPr lang="fr-FR" smtClean="0"/>
              <a:t>6</a:t>
            </a:fld>
            <a:endParaRPr lang="fr-FR"/>
          </a:p>
        </p:txBody>
      </p:sp>
    </p:spTree>
    <p:extLst>
      <p:ext uri="{BB962C8B-B14F-4D97-AF65-F5344CB8AC3E}">
        <p14:creationId xmlns:p14="http://schemas.microsoft.com/office/powerpoint/2010/main" val="34939795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9F64FF-14F2-C848-A317-045254880085}" type="slidenum">
              <a:rPr lang="fr-FR" smtClean="0"/>
              <a:t>7</a:t>
            </a:fld>
            <a:endParaRPr lang="fr-FR"/>
          </a:p>
        </p:txBody>
      </p:sp>
    </p:spTree>
    <p:extLst>
      <p:ext uri="{BB962C8B-B14F-4D97-AF65-F5344CB8AC3E}">
        <p14:creationId xmlns:p14="http://schemas.microsoft.com/office/powerpoint/2010/main" val="947906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4105DE5-6A68-439A-98F5-7C0EAF240F07}" type="slidenum">
              <a:rPr lang="en-US" smtClean="0"/>
              <a:t>8</a:t>
            </a:fld>
            <a:endParaRPr lang="en-US"/>
          </a:p>
        </p:txBody>
      </p:sp>
    </p:spTree>
    <p:extLst>
      <p:ext uri="{BB962C8B-B14F-4D97-AF65-F5344CB8AC3E}">
        <p14:creationId xmlns:p14="http://schemas.microsoft.com/office/powerpoint/2010/main" val="10084339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4105DE5-6A68-439A-98F5-7C0EAF240F07}" type="slidenum">
              <a:rPr lang="en-US" smtClean="0"/>
              <a:t>9</a:t>
            </a:fld>
            <a:endParaRPr lang="en-US"/>
          </a:p>
        </p:txBody>
      </p:sp>
    </p:spTree>
    <p:extLst>
      <p:ext uri="{BB962C8B-B14F-4D97-AF65-F5344CB8AC3E}">
        <p14:creationId xmlns:p14="http://schemas.microsoft.com/office/powerpoint/2010/main" val="12712935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lvl1pPr algn="ctr">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43BFF9-836E-4898-AF54-243D533A6C41}" type="datetime1">
              <a:rPr lang="en-CA" smtClean="0"/>
              <a:t>2018-05-14</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9AA02770-B95B-4346-BC31-C17E94830B9F}" type="slidenum">
              <a:rPr lang="en-CA" smtClean="0"/>
              <a:t>‹#›</a:t>
            </a:fld>
            <a:endParaRPr lang="en-CA"/>
          </a:p>
        </p:txBody>
      </p:sp>
    </p:spTree>
    <p:extLst>
      <p:ext uri="{BB962C8B-B14F-4D97-AF65-F5344CB8AC3E}">
        <p14:creationId xmlns:p14="http://schemas.microsoft.com/office/powerpoint/2010/main" val="4657492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BAD190A-7208-4283-8E45-852E6211DE3A}" type="datetime1">
              <a:rPr lang="en-CA" smtClean="0"/>
              <a:t>2018-05-14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9AA02770-B95B-4346-BC31-C17E94830B9F}" type="slidenum">
              <a:rPr lang="en-CA" smtClean="0"/>
              <a:t>‹#›</a:t>
            </a:fld>
            <a:endParaRPr lang="en-CA"/>
          </a:p>
        </p:txBody>
      </p:sp>
    </p:spTree>
    <p:extLst>
      <p:ext uri="{BB962C8B-B14F-4D97-AF65-F5344CB8AC3E}">
        <p14:creationId xmlns:p14="http://schemas.microsoft.com/office/powerpoint/2010/main" val="25505715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357F89A-A79F-41D4-B3EC-060BD57EA163}" type="datetime1">
              <a:rPr lang="en-CA" smtClean="0"/>
              <a:t>2018-05-14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9AA02770-B95B-4346-BC31-C17E94830B9F}" type="slidenum">
              <a:rPr lang="en-CA" smtClean="0"/>
              <a:t>‹#›</a:t>
            </a:fld>
            <a:endParaRPr lang="en-CA"/>
          </a:p>
        </p:txBody>
      </p:sp>
    </p:spTree>
    <p:extLst>
      <p:ext uri="{BB962C8B-B14F-4D97-AF65-F5344CB8AC3E}">
        <p14:creationId xmlns:p14="http://schemas.microsoft.com/office/powerpoint/2010/main" val="28777808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C67CA6CA-534B-41AB-AD0D-DD9D73F5081D}" type="datetime1">
              <a:rPr lang="en-CA" smtClean="0"/>
              <a:t>2018-05-14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AA02770-B95B-4346-BC31-C17E94830B9F}" type="slidenum">
              <a:rPr lang="en-CA" smtClean="0"/>
              <a:t>‹#›</a:t>
            </a:fld>
            <a:endParaRPr lang="en-CA"/>
          </a:p>
        </p:txBody>
      </p:sp>
    </p:spTree>
    <p:extLst>
      <p:ext uri="{BB962C8B-B14F-4D97-AF65-F5344CB8AC3E}">
        <p14:creationId xmlns:p14="http://schemas.microsoft.com/office/powerpoint/2010/main" val="21745575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773DD01D-DD06-4E01-A837-89C47E7BC920}" type="datetime1">
              <a:rPr lang="en-CA" smtClean="0"/>
              <a:t>2018-05-14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AA02770-B95B-4346-BC31-C17E94830B9F}" type="slidenum">
              <a:rPr lang="en-CA" smtClean="0"/>
              <a:t>‹#›</a:t>
            </a:fld>
            <a:endParaRPr lang="en-CA"/>
          </a:p>
        </p:txBody>
      </p:sp>
    </p:spTree>
    <p:extLst>
      <p:ext uri="{BB962C8B-B14F-4D97-AF65-F5344CB8AC3E}">
        <p14:creationId xmlns:p14="http://schemas.microsoft.com/office/powerpoint/2010/main" val="27655235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Rectangle 1"/>
          <p:cNvSpPr/>
          <p:nvPr userDrawn="1"/>
        </p:nvSpPr>
        <p:spPr>
          <a:xfrm>
            <a:off x="0" y="493713"/>
            <a:ext cx="9144000" cy="4968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anchor="ctr"/>
          <a:lstStyle/>
          <a:p>
            <a:pPr algn="ctr">
              <a:defRPr/>
            </a:pPr>
            <a:endParaRPr lang="en-US">
              <a:solidFill>
                <a:prstClr val="white"/>
              </a:solidFill>
            </a:endParaRPr>
          </a:p>
        </p:txBody>
      </p:sp>
      <p:sp>
        <p:nvSpPr>
          <p:cNvPr id="3" name="Rectangle 2"/>
          <p:cNvSpPr/>
          <p:nvPr userDrawn="1"/>
        </p:nvSpPr>
        <p:spPr>
          <a:xfrm>
            <a:off x="6086475" y="3505200"/>
            <a:ext cx="2752725" cy="2667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anchor="ctr"/>
          <a:lstStyle/>
          <a:p>
            <a:pPr algn="ctr">
              <a:defRPr/>
            </a:pPr>
            <a:endParaRPr lang="en-US">
              <a:solidFill>
                <a:prstClr val="white"/>
              </a:solidFill>
            </a:endParaRPr>
          </a:p>
        </p:txBody>
      </p:sp>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0" y="971550"/>
            <a:ext cx="8382000"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7405277"/>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88005231"/>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4989254"/>
      </p:ext>
    </p:extLst>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07837117"/>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Subtitle 2"/>
          <p:cNvSpPr>
            <a:spLocks noGrp="1"/>
          </p:cNvSpPr>
          <p:nvPr>
            <p:ph type="subTitle" idx="13"/>
          </p:nvPr>
        </p:nvSpPr>
        <p:spPr>
          <a:xfrm>
            <a:off x="609600" y="762000"/>
            <a:ext cx="6400800" cy="457200"/>
          </a:xfrm>
        </p:spPr>
        <p:txBody>
          <a:bodyPr>
            <a:noAutofit/>
          </a:bodyPr>
          <a:lstStyle>
            <a:lvl1pPr marL="0" marR="0" indent="0" algn="l" defTabSz="914400" rtl="0" eaLnBrk="1" fontAlgn="auto" latinLnBrk="0" hangingPunct="1">
              <a:lnSpc>
                <a:spcPct val="100000"/>
              </a:lnSpc>
              <a:spcBef>
                <a:spcPct val="20000"/>
              </a:spcBef>
              <a:spcAft>
                <a:spcPts val="0"/>
              </a:spcAft>
              <a:buClrTx/>
              <a:buSzTx/>
              <a:buFont typeface="Arial" pitchFamily="34" charset="0"/>
              <a:buNone/>
              <a:tabLst/>
              <a:defRPr lang="en-US" sz="2000" b="1" kern="1200" dirty="0" smtClean="0">
                <a:solidFill>
                  <a:schemeClr val="accent1">
                    <a:lumMod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a:p>
        </p:txBody>
      </p:sp>
      <p:sp>
        <p:nvSpPr>
          <p:cNvPr id="4" name="Date Placeholder 3"/>
          <p:cNvSpPr>
            <a:spLocks noGrp="1"/>
          </p:cNvSpPr>
          <p:nvPr>
            <p:ph type="dt" sz="half" idx="10"/>
          </p:nvPr>
        </p:nvSpPr>
        <p:spPr/>
        <p:txBody>
          <a:bodyPr/>
          <a:lstStyle/>
          <a:p>
            <a:fld id="{E5AD3726-C58C-42CC-83D7-7BB82AEB766E}" type="datetime1">
              <a:rPr lang="en-CA" smtClean="0"/>
              <a:t>2018-05-14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AA02770-B95B-4346-BC31-C17E94830B9F}" type="slidenum">
              <a:rPr lang="en-CA" smtClean="0"/>
              <a:t>‹#›</a:t>
            </a:fld>
            <a:endParaRPr lang="en-CA"/>
          </a:p>
        </p:txBody>
      </p:sp>
    </p:spTree>
    <p:extLst>
      <p:ext uri="{BB962C8B-B14F-4D97-AF65-F5344CB8AC3E}">
        <p14:creationId xmlns:p14="http://schemas.microsoft.com/office/powerpoint/2010/main" val="1726704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077085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08720"/>
          </a:xfrm>
        </p:spPr>
        <p:txBody>
          <a:bodyPr>
            <a:normAutofit/>
          </a:bodyPr>
          <a:lstStyle>
            <a:lvl1pPr>
              <a:defRPr sz="3200" b="1"/>
            </a:lvl1pPr>
          </a:lstStyle>
          <a:p>
            <a:r>
              <a:rPr lang="en-US" dirty="0"/>
              <a:t>Click to edit Master title style</a:t>
            </a:r>
            <a:endParaRPr lang="en-CA" dirty="0"/>
          </a:p>
        </p:txBody>
      </p:sp>
      <p:sp>
        <p:nvSpPr>
          <p:cNvPr id="3" name="Content Placeholder 2"/>
          <p:cNvSpPr>
            <a:spLocks noGrp="1"/>
          </p:cNvSpPr>
          <p:nvPr>
            <p:ph idx="1"/>
          </p:nvPr>
        </p:nvSpPr>
        <p:spPr>
          <a:xfrm>
            <a:off x="258743" y="980728"/>
            <a:ext cx="8856984" cy="511256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96DC950E-C7C5-4DCC-8EB2-8B4C808D3B1F}" type="datetime1">
              <a:rPr lang="en-CA" smtClean="0"/>
              <a:t>2018-05-14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AA02770-B95B-4346-BC31-C17E94830B9F}" type="slidenum">
              <a:rPr lang="en-CA" smtClean="0"/>
              <a:t>‹#›</a:t>
            </a:fld>
            <a:endParaRPr lang="en-CA"/>
          </a:p>
        </p:txBody>
      </p:sp>
      <p:cxnSp>
        <p:nvCxnSpPr>
          <p:cNvPr id="8" name="Straight Connector 7"/>
          <p:cNvCxnSpPr/>
          <p:nvPr userDrawn="1"/>
        </p:nvCxnSpPr>
        <p:spPr>
          <a:xfrm>
            <a:off x="0" y="90872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 name="Slide Number Placeholder 5"/>
          <p:cNvSpPr txBox="1">
            <a:spLocks/>
          </p:cNvSpPr>
          <p:nvPr userDrawn="1"/>
        </p:nvSpPr>
        <p:spPr>
          <a:xfrm>
            <a:off x="0" y="6165304"/>
            <a:ext cx="9144000" cy="692696"/>
          </a:xfrm>
          <a:prstGeom prst="rect">
            <a:avLst/>
          </a:prstGeom>
          <a:solidFill>
            <a:schemeClr val="accent1">
              <a:lumMod val="75000"/>
            </a:schemeClr>
          </a:solidFill>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50EF793-8A5B-44FB-B04D-292D211042FB}" type="slidenum">
              <a:rPr lang="en-CA" smtClean="0"/>
              <a:pPr/>
              <a:t>‹#›</a:t>
            </a:fld>
            <a:r>
              <a:rPr lang="en-CA" dirty="0"/>
              <a:t>| Rapid Response Training  in the WHO African Region </a:t>
            </a:r>
            <a:endParaRPr lang="en-CA" baseline="0" dirty="0"/>
          </a:p>
          <a:p>
            <a:r>
              <a:rPr lang="en-CA" baseline="0" dirty="0"/>
              <a:t>   </a:t>
            </a:r>
            <a:endParaRPr lang="en-CA" i="1" dirty="0">
              <a:solidFill>
                <a:schemeClr val="accent5">
                  <a:lumMod val="40000"/>
                  <a:lumOff val="60000"/>
                </a:schemeClr>
              </a:solidFill>
            </a:endParaRPr>
          </a:p>
        </p:txBody>
      </p:sp>
    </p:spTree>
    <p:extLst>
      <p:ext uri="{BB962C8B-B14F-4D97-AF65-F5344CB8AC3E}">
        <p14:creationId xmlns:p14="http://schemas.microsoft.com/office/powerpoint/2010/main" val="822233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099249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940D16-80D0-46AF-8BBF-FC64FB1E3F04}" type="datetime1">
              <a:rPr lang="en-CA" smtClean="0"/>
              <a:t>2018-05-14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AA02770-B95B-4346-BC31-C17E94830B9F}" type="slidenum">
              <a:rPr lang="en-CA" smtClean="0"/>
              <a:t>‹#›</a:t>
            </a:fld>
            <a:endParaRPr lang="en-CA"/>
          </a:p>
        </p:txBody>
      </p:sp>
    </p:spTree>
    <p:extLst>
      <p:ext uri="{BB962C8B-B14F-4D97-AF65-F5344CB8AC3E}">
        <p14:creationId xmlns:p14="http://schemas.microsoft.com/office/powerpoint/2010/main" val="477225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p:cNvSpPr>
            <a:spLocks noGrp="1"/>
          </p:cNvSpPr>
          <p:nvPr>
            <p:ph type="dt" sz="half" idx="10"/>
          </p:nvPr>
        </p:nvSpPr>
        <p:spPr/>
        <p:txBody>
          <a:bodyPr/>
          <a:lstStyle/>
          <a:p>
            <a:fld id="{3F13D81C-55B9-427E-BECC-08D2D6F01FAB}" type="datetime1">
              <a:rPr lang="en-CA" smtClean="0"/>
              <a:t>2018-05-14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9AA02770-B95B-4346-BC31-C17E94830B9F}" type="slidenum">
              <a:rPr lang="en-CA" smtClean="0"/>
              <a:t>‹#›</a:t>
            </a:fld>
            <a:endParaRPr lang="en-CA"/>
          </a:p>
        </p:txBody>
      </p:sp>
    </p:spTree>
    <p:extLst>
      <p:ext uri="{BB962C8B-B14F-4D97-AF65-F5344CB8AC3E}">
        <p14:creationId xmlns:p14="http://schemas.microsoft.com/office/powerpoint/2010/main" val="7550953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p:cNvSpPr>
            <a:spLocks noGrp="1"/>
          </p:cNvSpPr>
          <p:nvPr>
            <p:ph type="dt" sz="half" idx="10"/>
          </p:nvPr>
        </p:nvSpPr>
        <p:spPr/>
        <p:txBody>
          <a:bodyPr/>
          <a:lstStyle/>
          <a:p>
            <a:fld id="{A86F76A0-8BF5-4D4D-9DEE-CA58A851F45A}" type="datetime1">
              <a:rPr lang="en-CA" smtClean="0"/>
              <a:t>2018-05-14</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9AA02770-B95B-4346-BC31-C17E94830B9F}" type="slidenum">
              <a:rPr lang="en-CA" smtClean="0"/>
              <a:t>‹#›</a:t>
            </a:fld>
            <a:endParaRPr lang="en-CA"/>
          </a:p>
        </p:txBody>
      </p:sp>
    </p:spTree>
    <p:extLst>
      <p:ext uri="{BB962C8B-B14F-4D97-AF65-F5344CB8AC3E}">
        <p14:creationId xmlns:p14="http://schemas.microsoft.com/office/powerpoint/2010/main" val="36132373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theme" Target="../theme/theme2.xml"/><Relationship Id="rId2" Type="http://schemas.openxmlformats.org/officeDocument/2006/relationships/slideLayout" Target="../slideLayouts/slideLayout4.xml"/><Relationship Id="rId16" Type="http://schemas.openxmlformats.org/officeDocument/2006/relationships/slideLayout" Target="../slideLayouts/slideLayout18.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81000" y="1600200"/>
            <a:ext cx="8305800" cy="414496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5/14/2018</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
        <p:nvSpPr>
          <p:cNvPr id="7"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8" name="Group 147"/>
          <p:cNvGrpSpPr>
            <a:grpSpLocks noChangeAspect="1"/>
          </p:cNvGrpSpPr>
          <p:nvPr userDrawn="1"/>
        </p:nvGrpSpPr>
        <p:grpSpPr bwMode="auto">
          <a:xfrm>
            <a:off x="133350" y="6173788"/>
            <a:ext cx="1619250" cy="608012"/>
            <a:chOff x="0" y="0"/>
            <a:chExt cx="2838178" cy="923698"/>
          </a:xfrm>
        </p:grpSpPr>
        <p:sp>
          <p:nvSpPr>
            <p:cNvPr id="9"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 name="image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1"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
        <p:nvSpPr>
          <p:cNvPr id="12"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8036AE4C-0D97-4101-A99F-D05D368A1215}" type="slidenum">
              <a:rPr lang="en-US" sz="1600">
                <a:solidFill>
                  <a:schemeClr val="bg1"/>
                </a:solidFill>
              </a:rPr>
              <a:pPr eaLnBrk="1" hangingPunct="1"/>
              <a:t>‹#›</a:t>
            </a:fld>
            <a:endParaRPr lang="en-US" sz="1600" dirty="0">
              <a:solidFill>
                <a:schemeClr val="bg1"/>
              </a:solidFill>
            </a:endParaRPr>
          </a:p>
        </p:txBody>
      </p:sp>
      <p:sp>
        <p:nvSpPr>
          <p:cNvPr id="2" name="Title Placeholder 1"/>
          <p:cNvSpPr>
            <a:spLocks noGrp="1"/>
          </p:cNvSpPr>
          <p:nvPr>
            <p:ph type="title"/>
          </p:nvPr>
        </p:nvSpPr>
        <p:spPr>
          <a:xfrm>
            <a:off x="102870" y="88236"/>
            <a:ext cx="8229600" cy="471528"/>
          </a:xfrm>
          <a:prstGeom prst="rect">
            <a:avLst/>
          </a:prstGeom>
        </p:spPr>
        <p:txBody>
          <a:bodyPr vert="horz" lIns="91440" tIns="45720" rIns="91440" bIns="45720" rtlCol="0" anchor="ctr">
            <a:normAutofit/>
          </a:bodyPr>
          <a:lstStyle/>
          <a:p>
            <a:r>
              <a:rPr lang="en-US" dirty="0"/>
              <a:t>Click to edit Master title style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80CEEC-7C8C-4D26-AA91-66B473796AE8}" type="datetime1">
              <a:rPr lang="en-CA" smtClean="0"/>
              <a:t>2018-05-14</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A02770-B95B-4346-BC31-C17E94830B9F}" type="slidenum">
              <a:rPr lang="en-CA" smtClean="0"/>
              <a:t>‹#›</a:t>
            </a:fld>
            <a:endParaRPr lang="en-CA"/>
          </a:p>
        </p:txBody>
      </p:sp>
    </p:spTree>
    <p:extLst>
      <p:ext uri="{BB962C8B-B14F-4D97-AF65-F5344CB8AC3E}">
        <p14:creationId xmlns:p14="http://schemas.microsoft.com/office/powerpoint/2010/main" val="2740606068"/>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extranet.who.int/hslp/?q=content/ihr-training-toolkit"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hyperlink" Target="https://extranet.who.int/hslp/?q=content/terms-use"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4267200"/>
            <a:ext cx="7772400" cy="1012825"/>
          </a:xfrm>
        </p:spPr>
        <p:txBody>
          <a:bodyPr>
            <a:noAutofit/>
          </a:bodyPr>
          <a:lstStyle/>
          <a:p>
            <a:pPr algn="l"/>
            <a:r>
              <a:rPr lang="en-US" sz="3200" b="1" noProof="0" dirty="0">
                <a:solidFill>
                  <a:srgbClr val="002060"/>
                </a:solidFill>
                <a:latin typeface="Arial" panose="020B0604020202020204" pitchFamily="34" charset="0"/>
                <a:cs typeface="Arial" panose="020B0604020202020204" pitchFamily="34" charset="0"/>
              </a:rPr>
              <a:t>A1.5 One Health case study: strange disease kills in Alpha country</a:t>
            </a:r>
          </a:p>
        </p:txBody>
      </p:sp>
      <p:sp>
        <p:nvSpPr>
          <p:cNvPr id="3" name="Subtitle 2"/>
          <p:cNvSpPr>
            <a:spLocks noGrp="1"/>
          </p:cNvSpPr>
          <p:nvPr>
            <p:ph type="subTitle" idx="4294967295"/>
          </p:nvPr>
        </p:nvSpPr>
        <p:spPr>
          <a:xfrm>
            <a:off x="0" y="5203825"/>
            <a:ext cx="8610600" cy="914400"/>
          </a:xfrm>
        </p:spPr>
        <p:txBody>
          <a:bodyPr>
            <a:normAutofit/>
          </a:bodyPr>
          <a:lstStyle/>
          <a:p>
            <a:pPr marL="0" indent="0" algn="l">
              <a:buNone/>
            </a:pPr>
            <a:r>
              <a:rPr lang="en-US" sz="2400" noProof="0" dirty="0">
                <a:solidFill>
                  <a:srgbClr val="0070C0"/>
                </a:solidFill>
              </a:rPr>
              <a:t>Collaboration at the human – animal – environment interface in the context of Rapid Response Teams (RRT)</a:t>
            </a:r>
          </a:p>
        </p:txBody>
      </p:sp>
      <p:sp>
        <p:nvSpPr>
          <p:cNvPr id="4" name="Title 1"/>
          <p:cNvSpPr txBox="1">
            <a:spLocks/>
          </p:cNvSpPr>
          <p:nvPr/>
        </p:nvSpPr>
        <p:spPr>
          <a:xfrm>
            <a:off x="3635896" y="84138"/>
            <a:ext cx="5474767" cy="1752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3200" kern="1200">
                <a:solidFill>
                  <a:schemeClr val="tx1"/>
                </a:solidFill>
                <a:latin typeface="+mj-lt"/>
                <a:ea typeface="+mj-ea"/>
                <a:cs typeface="+mj-cs"/>
              </a:defRPr>
            </a:lvl1pPr>
          </a:lstStyle>
          <a:p>
            <a:pPr algn="r"/>
            <a:r>
              <a:rPr lang="en-US" altLang="en-US" b="1">
                <a:solidFill>
                  <a:srgbClr val="002060"/>
                </a:solidFill>
                <a:latin typeface="Arial" panose="020B0604020202020204" pitchFamily="34" charset="0"/>
                <a:cs typeface="Arial" panose="020B0604020202020204" pitchFamily="34" charset="0"/>
              </a:rPr>
              <a:t>Rapid Response Teams </a:t>
            </a:r>
            <a:r>
              <a:rPr lang="en-US" altLang="en-US" b="1">
                <a:solidFill>
                  <a:srgbClr val="0070C0"/>
                </a:solidFill>
                <a:latin typeface="Arial" panose="020B0604020202020204" pitchFamily="34" charset="0"/>
                <a:cs typeface="Arial" panose="020B0604020202020204" pitchFamily="34" charset="0"/>
              </a:rPr>
              <a:t>Training</a:t>
            </a:r>
            <a:endParaRPr lang="en-US" altLang="en-US" b="1" dirty="0">
              <a:solidFill>
                <a:srgbClr val="0070C0"/>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80217546-5654-4CC6-9F18-708B26998726}"/>
              </a:ext>
            </a:extLst>
          </p:cNvPr>
          <p:cNvSpPr txBox="1"/>
          <p:nvPr/>
        </p:nvSpPr>
        <p:spPr>
          <a:xfrm>
            <a:off x="54340" y="6400800"/>
            <a:ext cx="1774460"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14/05/2018</a:t>
            </a:r>
            <a:endParaRPr lang="en-US" sz="1400" dirty="0">
              <a:solidFill>
                <a:srgbClr val="002060"/>
              </a:solidFill>
            </a:endParaRPr>
          </a:p>
        </p:txBody>
      </p:sp>
    </p:spTree>
    <p:extLst>
      <p:ext uri="{BB962C8B-B14F-4D97-AF65-F5344CB8AC3E}">
        <p14:creationId xmlns:p14="http://schemas.microsoft.com/office/powerpoint/2010/main" val="30234490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2438400"/>
            <a:ext cx="8839200" cy="1981200"/>
          </a:xfrm>
        </p:spPr>
        <p:txBody>
          <a:bodyPr>
            <a:noAutofit/>
          </a:bodyPr>
          <a:lstStyle/>
          <a:p>
            <a:pPr marL="0" indent="0" algn="ctr">
              <a:buNone/>
            </a:pPr>
            <a:r>
              <a:rPr lang="en-US" sz="5400" b="1" i="1" dirty="0">
                <a:solidFill>
                  <a:srgbClr val="002060"/>
                </a:solidFill>
                <a:latin typeface="+mj-lt"/>
                <a:cs typeface="Arial" panose="020B0604020202020204" pitchFamily="34" charset="0"/>
              </a:rPr>
              <a:t>Thank you!</a:t>
            </a:r>
          </a:p>
          <a:p>
            <a:pPr marL="0" indent="0" algn="ctr">
              <a:buNone/>
            </a:pPr>
            <a:r>
              <a:rPr lang="en-US" sz="5400" b="1" i="1" dirty="0">
                <a:solidFill>
                  <a:srgbClr val="002060"/>
                </a:solidFill>
                <a:latin typeface="+mj-lt"/>
                <a:cs typeface="Arial" panose="020B0604020202020204" pitchFamily="34" charset="0"/>
              </a:rPr>
              <a:t>Any questions?</a:t>
            </a:r>
          </a:p>
          <a:p>
            <a:pPr marL="0" indent="0">
              <a:buNone/>
            </a:pPr>
            <a:endParaRPr lang="en-US" sz="5400" b="1" i="1" dirty="0">
              <a:solidFill>
                <a:srgbClr val="002060"/>
              </a:solidFill>
              <a:latin typeface="+mj-lt"/>
              <a:cs typeface="Arial" panose="020B0604020202020204" pitchFamily="34" charset="0"/>
            </a:endParaRPr>
          </a:p>
        </p:txBody>
      </p:sp>
    </p:spTree>
    <p:extLst>
      <p:ext uri="{BB962C8B-B14F-4D97-AF65-F5344CB8AC3E}">
        <p14:creationId xmlns:p14="http://schemas.microsoft.com/office/powerpoint/2010/main" val="2794365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609600" y="1609348"/>
            <a:ext cx="7924800" cy="3724096"/>
          </a:xfrm>
          <a:prstGeom prst="rect">
            <a:avLst/>
          </a:prstGeom>
        </p:spPr>
        <p:txBody>
          <a:bodyPr wrap="square">
            <a:spAutoFit/>
          </a:bodyPr>
          <a:lstStyle/>
          <a:p>
            <a:pPr algn="just"/>
            <a:r>
              <a:rPr lang="en-GB" sz="2400" dirty="0"/>
              <a:t>At the end of this session participants should be able to:</a:t>
            </a:r>
          </a:p>
          <a:p>
            <a:pPr marL="342900" indent="-342900" algn="just">
              <a:buFont typeface="Arial" panose="020B0604020202020204" pitchFamily="34" charset="0"/>
              <a:buChar char="•"/>
            </a:pPr>
            <a:r>
              <a:rPr lang="en-US" sz="2400" dirty="0"/>
              <a:t>Identify the skills needed to investigate a public health event at the human animal interface</a:t>
            </a:r>
          </a:p>
          <a:p>
            <a:pPr marL="342900" indent="-342900" algn="just">
              <a:buFont typeface="Arial" panose="020B0604020202020204" pitchFamily="34" charset="0"/>
              <a:buChar char="•"/>
            </a:pPr>
            <a:r>
              <a:rPr lang="en-US" sz="2400" dirty="0"/>
              <a:t>Describe intersectoral mechanisms/agreements/plans that should be in place for the management of a public health event at the human animal interface</a:t>
            </a:r>
          </a:p>
          <a:p>
            <a:pPr marL="342900" indent="-342900" algn="just">
              <a:buFont typeface="Arial" panose="020B0604020202020204" pitchFamily="34" charset="0"/>
              <a:buChar char="•"/>
            </a:pPr>
            <a:r>
              <a:rPr lang="en-US" sz="2400" dirty="0"/>
              <a:t>Propose ways to enhance </a:t>
            </a:r>
            <a:r>
              <a:rPr lang="en-US" sz="2400" dirty="0" err="1"/>
              <a:t>multisectoral</a:t>
            </a:r>
            <a:r>
              <a:rPr lang="en-US" sz="2400" dirty="0"/>
              <a:t> collaboration for management of public health events at the human animal interface.</a:t>
            </a:r>
          </a:p>
          <a:p>
            <a:pPr algn="just"/>
            <a:endParaRPr lang="en-GB" sz="2000" dirty="0"/>
          </a:p>
        </p:txBody>
      </p:sp>
      <p:sp>
        <p:nvSpPr>
          <p:cNvPr id="6" name="Title 5"/>
          <p:cNvSpPr>
            <a:spLocks noGrp="1"/>
          </p:cNvSpPr>
          <p:nvPr>
            <p:ph type="title"/>
          </p:nvPr>
        </p:nvSpPr>
        <p:spPr>
          <a:xfrm>
            <a:off x="457200" y="519072"/>
            <a:ext cx="8229600" cy="471528"/>
          </a:xfrm>
        </p:spPr>
        <p:txBody>
          <a:bodyPr>
            <a:noAutofit/>
          </a:bodyPr>
          <a:lstStyle/>
          <a:p>
            <a:pPr algn="ctr"/>
            <a:r>
              <a:rPr lang="en-US" b="1" dirty="0">
                <a:solidFill>
                  <a:srgbClr val="002060"/>
                </a:solidFill>
                <a:latin typeface="+mn-lt"/>
                <a:cs typeface="Arial" panose="020B0604020202020204" pitchFamily="34" charset="0"/>
              </a:rPr>
              <a:t>Learning objectives</a:t>
            </a:r>
          </a:p>
        </p:txBody>
      </p:sp>
    </p:spTree>
    <p:extLst>
      <p:ext uri="{BB962C8B-B14F-4D97-AF65-F5344CB8AC3E}">
        <p14:creationId xmlns:p14="http://schemas.microsoft.com/office/powerpoint/2010/main" val="1183478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609600" y="1609348"/>
            <a:ext cx="7924800" cy="2985433"/>
          </a:xfrm>
          <a:prstGeom prst="rect">
            <a:avLst/>
          </a:prstGeom>
        </p:spPr>
        <p:txBody>
          <a:bodyPr wrap="square">
            <a:spAutoFit/>
          </a:bodyPr>
          <a:lstStyle/>
          <a:p>
            <a:pPr marL="342900" indent="-342900" algn="just">
              <a:buFont typeface="Arial" panose="020B0604020202020204" pitchFamily="34" charset="0"/>
              <a:buChar char="•"/>
            </a:pPr>
            <a:r>
              <a:rPr lang="en-GB" sz="2800" dirty="0"/>
              <a:t>Participants will work in groups.</a:t>
            </a:r>
          </a:p>
          <a:p>
            <a:pPr marL="342900" indent="-342900" algn="just">
              <a:buFont typeface="Arial" panose="020B0604020202020204" pitchFamily="34" charset="0"/>
              <a:buChar char="•"/>
            </a:pPr>
            <a:r>
              <a:rPr lang="en-GB" sz="2800" dirty="0"/>
              <a:t>Reading the scenario</a:t>
            </a:r>
          </a:p>
          <a:p>
            <a:pPr marL="342900" indent="-342900" algn="just">
              <a:buFont typeface="Arial" panose="020B0604020202020204" pitchFamily="34" charset="0"/>
              <a:buChar char="•"/>
            </a:pPr>
            <a:r>
              <a:rPr lang="en-GB" sz="2800" dirty="0"/>
              <a:t>Discussing and answering questions in group</a:t>
            </a:r>
          </a:p>
          <a:p>
            <a:pPr marL="342900" indent="-342900" algn="just">
              <a:buFont typeface="Arial" panose="020B0604020202020204" pitchFamily="34" charset="0"/>
              <a:buChar char="•"/>
            </a:pPr>
            <a:r>
              <a:rPr lang="en-GB" sz="2800" dirty="0"/>
              <a:t>Presenting findings in plenary</a:t>
            </a:r>
          </a:p>
          <a:p>
            <a:pPr marL="342900" indent="-342900" algn="just">
              <a:buFont typeface="Arial" panose="020B0604020202020204" pitchFamily="34" charset="0"/>
              <a:buChar char="•"/>
            </a:pPr>
            <a:r>
              <a:rPr lang="en-GB" sz="2800" dirty="0"/>
              <a:t>Wrap-up by facilitator</a:t>
            </a:r>
          </a:p>
          <a:p>
            <a:pPr algn="just"/>
            <a:endParaRPr lang="en-GB" sz="2400" dirty="0"/>
          </a:p>
          <a:p>
            <a:pPr algn="just"/>
            <a:endParaRPr lang="en-GB" sz="2400" dirty="0"/>
          </a:p>
        </p:txBody>
      </p:sp>
      <p:sp>
        <p:nvSpPr>
          <p:cNvPr id="6" name="Title 5"/>
          <p:cNvSpPr>
            <a:spLocks noGrp="1"/>
          </p:cNvSpPr>
          <p:nvPr>
            <p:ph type="title"/>
          </p:nvPr>
        </p:nvSpPr>
        <p:spPr>
          <a:xfrm>
            <a:off x="457200" y="519072"/>
            <a:ext cx="8229600" cy="471528"/>
          </a:xfrm>
        </p:spPr>
        <p:txBody>
          <a:bodyPr>
            <a:noAutofit/>
          </a:bodyPr>
          <a:lstStyle/>
          <a:p>
            <a:pPr algn="ctr"/>
            <a:r>
              <a:rPr lang="en-US" b="1" dirty="0">
                <a:solidFill>
                  <a:srgbClr val="002060"/>
                </a:solidFill>
                <a:latin typeface="+mn-lt"/>
                <a:cs typeface="Arial" panose="020B0604020202020204" pitchFamily="34" charset="0"/>
              </a:rPr>
              <a:t>Instructions</a:t>
            </a:r>
          </a:p>
        </p:txBody>
      </p:sp>
    </p:spTree>
    <p:extLst>
      <p:ext uri="{BB962C8B-B14F-4D97-AF65-F5344CB8AC3E}">
        <p14:creationId xmlns:p14="http://schemas.microsoft.com/office/powerpoint/2010/main" val="2270898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p:cNvSpPr/>
          <p:nvPr/>
        </p:nvSpPr>
        <p:spPr>
          <a:xfrm>
            <a:off x="246888" y="152400"/>
            <a:ext cx="533400" cy="508000"/>
          </a:xfrm>
          <a:prstGeom prst="ellipse">
            <a:avLst/>
          </a:prstGeom>
          <a:solidFill>
            <a:schemeClr val="accent3">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4" descr="alpha-country-larg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3880" y="1927511"/>
            <a:ext cx="4438640" cy="3149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9"/>
          <p:cNvSpPr/>
          <p:nvPr/>
        </p:nvSpPr>
        <p:spPr>
          <a:xfrm>
            <a:off x="228600" y="1609348"/>
            <a:ext cx="3769407" cy="3785652"/>
          </a:xfrm>
          <a:prstGeom prst="rect">
            <a:avLst/>
          </a:prstGeom>
        </p:spPr>
        <p:txBody>
          <a:bodyPr wrap="square">
            <a:spAutoFit/>
          </a:bodyPr>
          <a:lstStyle/>
          <a:p>
            <a:pPr algn="just"/>
            <a:r>
              <a:rPr lang="en-GB" sz="2000" dirty="0"/>
              <a:t>The son of a livestock herdsman in the Mu Province of country Alpha has been hospitalized at a local hospital after a 2-day history of fever and bleeding manifestations. </a:t>
            </a:r>
          </a:p>
          <a:p>
            <a:pPr algn="just"/>
            <a:endParaRPr lang="en-GB" sz="2000" dirty="0"/>
          </a:p>
          <a:p>
            <a:pPr algn="just"/>
            <a:r>
              <a:rPr lang="en-GB" sz="2000" dirty="0"/>
              <a:t>One week later the hospital recorded an unusual increase to 12 patients that have shown similar symptoms and etiology of disease. 9 of them died including the first case. </a:t>
            </a:r>
          </a:p>
        </p:txBody>
      </p:sp>
      <p:sp>
        <p:nvSpPr>
          <p:cNvPr id="8" name="Subtitle 3"/>
          <p:cNvSpPr txBox="1">
            <a:spLocks/>
          </p:cNvSpPr>
          <p:nvPr/>
        </p:nvSpPr>
        <p:spPr>
          <a:xfrm>
            <a:off x="609600" y="762000"/>
            <a:ext cx="6400800" cy="457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sz="2000" b="1" dirty="0">
                <a:solidFill>
                  <a:srgbClr val="0070C0"/>
                </a:solidFill>
              </a:rPr>
              <a:t>Scenario</a:t>
            </a:r>
            <a:endParaRPr lang="en-US" sz="2000" b="1" dirty="0">
              <a:solidFill>
                <a:srgbClr val="0070C0"/>
              </a:solidFill>
            </a:endParaRPr>
          </a:p>
        </p:txBody>
      </p:sp>
      <p:sp>
        <p:nvSpPr>
          <p:cNvPr id="6" name="Title 5"/>
          <p:cNvSpPr>
            <a:spLocks noGrp="1"/>
          </p:cNvSpPr>
          <p:nvPr>
            <p:ph type="title"/>
          </p:nvPr>
        </p:nvSpPr>
        <p:spPr/>
        <p:txBody>
          <a:bodyPr>
            <a:normAutofit fontScale="90000"/>
          </a:bodyPr>
          <a:lstStyle/>
          <a:p>
            <a:r>
              <a:rPr lang="en-US" dirty="0"/>
              <a:t>	Case study</a:t>
            </a:r>
          </a:p>
        </p:txBody>
      </p:sp>
      <p:pic>
        <p:nvPicPr>
          <p:cNvPr id="1026" name="Picture 2" descr="C:\Users\HEILMA~1\AppData\Local\Temp\clipboard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014" y="243826"/>
            <a:ext cx="325148" cy="3251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3212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3"/>
          </p:nvPr>
        </p:nvSpPr>
        <p:spPr/>
        <p:txBody>
          <a:bodyPr/>
          <a:lstStyle/>
          <a:p>
            <a:r>
              <a:rPr lang="fr-FR" noProof="0" dirty="0"/>
              <a:t>Scenario (</a:t>
            </a:r>
            <a:r>
              <a:rPr lang="fr-FR" noProof="0" dirty="0" err="1"/>
              <a:t>continued</a:t>
            </a:r>
            <a:r>
              <a:rPr lang="fr-FR" noProof="0" dirty="0"/>
              <a:t>)</a:t>
            </a:r>
            <a:endParaRPr lang="en-US" noProof="0" dirty="0"/>
          </a:p>
        </p:txBody>
      </p:sp>
      <p:pic>
        <p:nvPicPr>
          <p:cNvPr id="2151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599" y="1676400"/>
            <a:ext cx="3571361"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p:cNvSpPr/>
          <p:nvPr/>
        </p:nvSpPr>
        <p:spPr>
          <a:xfrm>
            <a:off x="469726" y="1371600"/>
            <a:ext cx="4114800" cy="4370427"/>
          </a:xfrm>
          <a:prstGeom prst="rect">
            <a:avLst/>
          </a:prstGeom>
        </p:spPr>
        <p:txBody>
          <a:bodyPr wrap="square">
            <a:spAutoFit/>
          </a:bodyPr>
          <a:lstStyle/>
          <a:p>
            <a:pPr algn="just"/>
            <a:r>
              <a:rPr lang="en-GB" sz="2000" dirty="0"/>
              <a:t>Unofficial reports indicate that the “strange disease” may be linked to the death of livestock in the same province, that is known to be a major livestock trading hub for herders in the region and neighbouring countries. </a:t>
            </a:r>
          </a:p>
          <a:p>
            <a:pPr algn="just"/>
            <a:endParaRPr lang="en-GB" sz="2000" dirty="0"/>
          </a:p>
          <a:p>
            <a:pPr algn="just"/>
            <a:r>
              <a:rPr lang="en-GB" sz="2000" dirty="0"/>
              <a:t>Heavy rainfalls make the situation particularly worse for the rural population of which </a:t>
            </a:r>
            <a:r>
              <a:rPr lang="fr-FR" sz="2000" dirty="0"/>
              <a:t>60% relies </a:t>
            </a:r>
            <a:r>
              <a:rPr lang="en-GB" sz="2000" dirty="0"/>
              <a:t>on raising livestock and subsistence farming.</a:t>
            </a:r>
          </a:p>
          <a:p>
            <a:endParaRPr lang="en-US" sz="2000" dirty="0"/>
          </a:p>
        </p:txBody>
      </p:sp>
      <p:sp>
        <p:nvSpPr>
          <p:cNvPr id="5" name="Subtitle 3"/>
          <p:cNvSpPr txBox="1">
            <a:spLocks/>
          </p:cNvSpPr>
          <p:nvPr/>
        </p:nvSpPr>
        <p:spPr>
          <a:xfrm>
            <a:off x="609600" y="762000"/>
            <a:ext cx="6400800" cy="457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solidFill>
                <a:srgbClr val="0070C0"/>
              </a:solidFill>
            </a:endParaRPr>
          </a:p>
        </p:txBody>
      </p:sp>
      <p:sp>
        <p:nvSpPr>
          <p:cNvPr id="8" name="Oval 7"/>
          <p:cNvSpPr/>
          <p:nvPr/>
        </p:nvSpPr>
        <p:spPr>
          <a:xfrm>
            <a:off x="246888" y="152400"/>
            <a:ext cx="533400" cy="508000"/>
          </a:xfrm>
          <a:prstGeom prst="ellipse">
            <a:avLst/>
          </a:prstGeom>
          <a:solidFill>
            <a:schemeClr val="accent3">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descr="C:\Users\HEILMA~1\AppData\Local\Temp\clipboard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014" y="243826"/>
            <a:ext cx="325148" cy="325148"/>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5"/>
          <p:cNvSpPr>
            <a:spLocks noGrp="1"/>
          </p:cNvSpPr>
          <p:nvPr>
            <p:ph type="title"/>
          </p:nvPr>
        </p:nvSpPr>
        <p:spPr>
          <a:xfrm>
            <a:off x="102870" y="88236"/>
            <a:ext cx="8229600" cy="471528"/>
          </a:xfrm>
        </p:spPr>
        <p:txBody>
          <a:bodyPr>
            <a:normAutofit fontScale="90000"/>
          </a:bodyPr>
          <a:lstStyle/>
          <a:p>
            <a:r>
              <a:rPr lang="en-US" dirty="0"/>
              <a:t>	Case study</a:t>
            </a:r>
          </a:p>
        </p:txBody>
      </p:sp>
    </p:spTree>
    <p:extLst>
      <p:ext uri="{BB962C8B-B14F-4D97-AF65-F5344CB8AC3E}">
        <p14:creationId xmlns:p14="http://schemas.microsoft.com/office/powerpoint/2010/main" val="3607315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3"/>
          </p:nvPr>
        </p:nvSpPr>
        <p:spPr/>
        <p:txBody>
          <a:bodyPr/>
          <a:lstStyle/>
          <a:p>
            <a:r>
              <a:rPr lang="en-US" dirty="0"/>
              <a:t>Your task</a:t>
            </a:r>
          </a:p>
        </p:txBody>
      </p:sp>
      <p:sp>
        <p:nvSpPr>
          <p:cNvPr id="2" name="ZoneTexte 1"/>
          <p:cNvSpPr txBox="1"/>
          <p:nvPr/>
        </p:nvSpPr>
        <p:spPr>
          <a:xfrm>
            <a:off x="827584" y="2196263"/>
            <a:ext cx="2592288" cy="1631216"/>
          </a:xfrm>
          <a:prstGeom prst="rect">
            <a:avLst/>
          </a:prstGeom>
          <a:noFill/>
        </p:spPr>
        <p:txBody>
          <a:bodyPr wrap="square" rtlCol="0">
            <a:spAutoFit/>
          </a:bodyPr>
          <a:lstStyle/>
          <a:p>
            <a:pPr algn="ctr"/>
            <a:r>
              <a:rPr lang="en-US" sz="2000" dirty="0">
                <a:solidFill>
                  <a:schemeClr val="accent1"/>
                </a:solidFill>
              </a:rPr>
              <a:t> </a:t>
            </a:r>
            <a:endParaRPr lang="fr-FR" sz="2000" dirty="0">
              <a:solidFill>
                <a:schemeClr val="accent1"/>
              </a:solidFill>
            </a:endParaRPr>
          </a:p>
          <a:p>
            <a:pPr algn="ctr"/>
            <a:r>
              <a:rPr lang="en-US" sz="2000" dirty="0">
                <a:solidFill>
                  <a:schemeClr val="accent1"/>
                </a:solidFill>
              </a:rPr>
              <a:t>As Rapid Response Team, you are asked to investigate the situation. </a:t>
            </a:r>
            <a:endParaRPr lang="fr-FR" sz="2000" dirty="0">
              <a:solidFill>
                <a:schemeClr val="accent1"/>
              </a:solidFill>
            </a:endParaRPr>
          </a:p>
        </p:txBody>
      </p:sp>
      <p:pic>
        <p:nvPicPr>
          <p:cNvPr id="9" name="Picture 4" descr="alpha-country-larg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33880" y="1927511"/>
            <a:ext cx="4438640" cy="3149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5"/>
          <p:cNvSpPr/>
          <p:nvPr/>
        </p:nvSpPr>
        <p:spPr>
          <a:xfrm>
            <a:off x="246888" y="152400"/>
            <a:ext cx="533400" cy="508000"/>
          </a:xfrm>
          <a:prstGeom prst="ellipse">
            <a:avLst/>
          </a:prstGeom>
          <a:solidFill>
            <a:schemeClr val="accent3">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descr="C:\Users\HEILMA~1\AppData\Local\Temp\clipboard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014" y="243826"/>
            <a:ext cx="325148" cy="325148"/>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5"/>
          <p:cNvSpPr>
            <a:spLocks noGrp="1"/>
          </p:cNvSpPr>
          <p:nvPr>
            <p:ph type="title"/>
          </p:nvPr>
        </p:nvSpPr>
        <p:spPr>
          <a:xfrm>
            <a:off x="102870" y="88236"/>
            <a:ext cx="8229600" cy="471528"/>
          </a:xfrm>
        </p:spPr>
        <p:txBody>
          <a:bodyPr>
            <a:normAutofit fontScale="90000"/>
          </a:bodyPr>
          <a:lstStyle/>
          <a:p>
            <a:r>
              <a:rPr lang="en-US" dirty="0"/>
              <a:t>	Case study</a:t>
            </a:r>
          </a:p>
        </p:txBody>
      </p:sp>
    </p:spTree>
    <p:extLst>
      <p:ext uri="{BB962C8B-B14F-4D97-AF65-F5344CB8AC3E}">
        <p14:creationId xmlns:p14="http://schemas.microsoft.com/office/powerpoint/2010/main" val="852483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87680" y="2438400"/>
            <a:ext cx="8425408" cy="3416320"/>
          </a:xfrm>
          <a:prstGeom prst="rect">
            <a:avLst/>
          </a:prstGeom>
        </p:spPr>
        <p:txBody>
          <a:bodyPr wrap="square">
            <a:spAutoFit/>
          </a:bodyPr>
          <a:lstStyle/>
          <a:p>
            <a:pPr lvl="0">
              <a:spcAft>
                <a:spcPts val="0"/>
              </a:spcAft>
              <a:buSzPct val="100000"/>
            </a:pPr>
            <a:r>
              <a:rPr lang="en-US" sz="2000" b="1" dirty="0">
                <a:solidFill>
                  <a:schemeClr val="accent1">
                    <a:lumMod val="75000"/>
                  </a:schemeClr>
                </a:solidFill>
              </a:rPr>
              <a:t>Imagine now, this event takes place in your country:</a:t>
            </a:r>
          </a:p>
          <a:p>
            <a:pPr marL="342900" lvl="0" indent="-342900">
              <a:spcAft>
                <a:spcPts val="0"/>
              </a:spcAft>
              <a:buSzPct val="100000"/>
              <a:buAutoNum type="arabicPeriod"/>
            </a:pPr>
            <a:endParaRPr lang="en-US" dirty="0"/>
          </a:p>
          <a:p>
            <a:pPr lvl="0">
              <a:spcAft>
                <a:spcPts val="0"/>
              </a:spcAft>
              <a:buSzPct val="100000"/>
            </a:pPr>
            <a:r>
              <a:rPr lang="en-US" dirty="0"/>
              <a:t>2.   How are the different sectors collaborating?</a:t>
            </a:r>
          </a:p>
          <a:p>
            <a:pPr marL="742950" lvl="1" indent="-285750">
              <a:spcAft>
                <a:spcPts val="0"/>
              </a:spcAft>
              <a:buFont typeface="+mj-lt"/>
              <a:buAutoNum type="alphaLcPeriod"/>
            </a:pPr>
            <a:r>
              <a:rPr lang="en-US" dirty="0">
                <a:ea typeface="SimSun" panose="02010600030101010101" pitchFamily="2" charset="-122"/>
                <a:cs typeface="Calibri" panose="020F0502020204030204" pitchFamily="34" charset="0"/>
              </a:rPr>
              <a:t>at the institutional level?</a:t>
            </a:r>
            <a:endParaRPr lang="fr-FR" dirty="0">
              <a:ea typeface="SimSun" panose="02010600030101010101" pitchFamily="2" charset="-122"/>
            </a:endParaRPr>
          </a:p>
          <a:p>
            <a:pPr marL="742950" lvl="1" indent="-285750">
              <a:spcAft>
                <a:spcPts val="0"/>
              </a:spcAft>
              <a:buFont typeface="+mj-lt"/>
              <a:buAutoNum type="alphaLcPeriod"/>
            </a:pPr>
            <a:r>
              <a:rPr lang="en-US" dirty="0">
                <a:ea typeface="SimSun" panose="02010600030101010101" pitchFamily="2" charset="-122"/>
                <a:cs typeface="Calibri" panose="020F0502020204030204" pitchFamily="34" charset="0"/>
              </a:rPr>
              <a:t>on the field? </a:t>
            </a:r>
            <a:endParaRPr lang="fr-FR" dirty="0">
              <a:ea typeface="SimSun" panose="02010600030101010101" pitchFamily="2" charset="-122"/>
            </a:endParaRPr>
          </a:p>
          <a:p>
            <a:pPr marL="285750" indent="-285750">
              <a:buFont typeface="+mj-lt"/>
              <a:buAutoNum type="arabicPeriod"/>
            </a:pPr>
            <a:endParaRPr lang="en-US" dirty="0"/>
          </a:p>
          <a:p>
            <a:r>
              <a:rPr lang="en-US" dirty="0"/>
              <a:t>3.   Are there any collaboration mechanisms or</a:t>
            </a:r>
            <a:r>
              <a:rPr lang="en-US" dirty="0">
                <a:ea typeface="SimSun" panose="02010600030101010101" pitchFamily="2" charset="-122"/>
                <a:cs typeface="Calibri" panose="020F0502020204030204" pitchFamily="34" charset="0"/>
              </a:rPr>
              <a:t> agreements already in place, or needed?</a:t>
            </a:r>
          </a:p>
          <a:p>
            <a:endParaRPr lang="en-US" dirty="0">
              <a:ea typeface="SimSun" panose="02010600030101010101" pitchFamily="2" charset="-122"/>
              <a:cs typeface="Calibri" panose="020F0502020204030204" pitchFamily="34" charset="0"/>
            </a:endParaRPr>
          </a:p>
          <a:p>
            <a:r>
              <a:rPr lang="en-US" dirty="0">
                <a:ea typeface="SimSun" panose="02010600030101010101" pitchFamily="2" charset="-122"/>
                <a:cs typeface="Calibri" panose="020F0502020204030204" pitchFamily="34" charset="0"/>
              </a:rPr>
              <a:t>4.   Who is responsible for what in the response team? What are the challenges?</a:t>
            </a:r>
          </a:p>
          <a:p>
            <a:endParaRPr lang="en-US" dirty="0">
              <a:ea typeface="SimSun" panose="02010600030101010101" pitchFamily="2" charset="-122"/>
              <a:cs typeface="Calibri" panose="020F0502020204030204" pitchFamily="34" charset="0"/>
            </a:endParaRPr>
          </a:p>
          <a:p>
            <a:r>
              <a:rPr lang="en-US" dirty="0">
                <a:ea typeface="SimSun" panose="02010600030101010101" pitchFamily="2" charset="-122"/>
                <a:cs typeface="Calibri" panose="020F0502020204030204" pitchFamily="34" charset="0"/>
              </a:rPr>
              <a:t>5.   How could the collaboration of team members from different sectors be improved?</a:t>
            </a:r>
          </a:p>
          <a:p>
            <a:pPr lvl="1">
              <a:spcAft>
                <a:spcPts val="0"/>
              </a:spcAft>
            </a:pPr>
            <a:endParaRPr lang="fr-FR" dirty="0">
              <a:effectLst/>
              <a:ea typeface="SimSun" panose="02010600030101010101" pitchFamily="2" charset="-122"/>
            </a:endParaRPr>
          </a:p>
        </p:txBody>
      </p:sp>
      <p:sp>
        <p:nvSpPr>
          <p:cNvPr id="10" name="Subtitle 9"/>
          <p:cNvSpPr>
            <a:spLocks noGrp="1"/>
          </p:cNvSpPr>
          <p:nvPr>
            <p:ph type="subTitle" idx="13"/>
          </p:nvPr>
        </p:nvSpPr>
        <p:spPr>
          <a:xfrm>
            <a:off x="487680" y="762000"/>
            <a:ext cx="6400800" cy="457200"/>
          </a:xfrm>
        </p:spPr>
        <p:txBody>
          <a:bodyPr/>
          <a:lstStyle/>
          <a:p>
            <a:r>
              <a:rPr lang="fr-FR" dirty="0"/>
              <a:t>Questions:</a:t>
            </a:r>
            <a:endParaRPr lang="en-US" dirty="0"/>
          </a:p>
          <a:p>
            <a:endParaRPr lang="en-US" dirty="0"/>
          </a:p>
        </p:txBody>
      </p:sp>
      <p:sp>
        <p:nvSpPr>
          <p:cNvPr id="2" name="Rectangle 1"/>
          <p:cNvSpPr/>
          <p:nvPr/>
        </p:nvSpPr>
        <p:spPr>
          <a:xfrm>
            <a:off x="487680" y="1371600"/>
            <a:ext cx="8275320" cy="646331"/>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marL="342900" lvl="0" indent="-342900">
              <a:spcAft>
                <a:spcPts val="0"/>
              </a:spcAft>
              <a:buSzPct val="100000"/>
              <a:buAutoNum type="arabicPeriod"/>
            </a:pPr>
            <a:r>
              <a:rPr lang="en-US" dirty="0"/>
              <a:t>What skills are needed to investigate the situation? </a:t>
            </a:r>
            <a:r>
              <a:rPr lang="en-US" dirty="0">
                <a:ea typeface="SimSun" panose="02010600030101010101" pitchFamily="2" charset="-122"/>
                <a:cs typeface="Calibri" panose="020F0502020204030204" pitchFamily="34" charset="0"/>
              </a:rPr>
              <a:t>Which sectors may have staff with the desired skills? </a:t>
            </a:r>
          </a:p>
        </p:txBody>
      </p:sp>
      <p:sp>
        <p:nvSpPr>
          <p:cNvPr id="11" name="Oval 10"/>
          <p:cNvSpPr/>
          <p:nvPr/>
        </p:nvSpPr>
        <p:spPr>
          <a:xfrm>
            <a:off x="246888" y="152400"/>
            <a:ext cx="533400" cy="508000"/>
          </a:xfrm>
          <a:prstGeom prst="ellipse">
            <a:avLst/>
          </a:prstGeom>
          <a:solidFill>
            <a:schemeClr val="accent3">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2" descr="C:\Users\HEILMA~1\AppData\Local\Temp\clipboard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1014" y="243826"/>
            <a:ext cx="325148" cy="325148"/>
          </a:xfrm>
          <a:prstGeom prst="rect">
            <a:avLst/>
          </a:prstGeom>
          <a:noFill/>
          <a:extLst>
            <a:ext uri="{909E8E84-426E-40DD-AFC4-6F175D3DCCD1}">
              <a14:hiddenFill xmlns:a14="http://schemas.microsoft.com/office/drawing/2010/main">
                <a:solidFill>
                  <a:srgbClr val="FFFFFF"/>
                </a:solidFill>
              </a14:hiddenFill>
            </a:ext>
          </a:extLst>
        </p:spPr>
      </p:pic>
      <p:sp>
        <p:nvSpPr>
          <p:cNvPr id="15" name="Title 5"/>
          <p:cNvSpPr>
            <a:spLocks noGrp="1"/>
          </p:cNvSpPr>
          <p:nvPr>
            <p:ph type="title"/>
          </p:nvPr>
        </p:nvSpPr>
        <p:spPr>
          <a:xfrm>
            <a:off x="102870" y="88236"/>
            <a:ext cx="8229600" cy="471528"/>
          </a:xfrm>
        </p:spPr>
        <p:txBody>
          <a:bodyPr>
            <a:normAutofit fontScale="90000"/>
          </a:bodyPr>
          <a:lstStyle/>
          <a:p>
            <a:r>
              <a:rPr lang="en-US" dirty="0"/>
              <a:t>	Case study</a:t>
            </a:r>
          </a:p>
        </p:txBody>
      </p:sp>
    </p:spTree>
    <p:extLst>
      <p:ext uri="{BB962C8B-B14F-4D97-AF65-F5344CB8AC3E}">
        <p14:creationId xmlns:p14="http://schemas.microsoft.com/office/powerpoint/2010/main" val="2300011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build="p"/>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Autofit/>
          </a:bodyPr>
          <a:lstStyle/>
          <a:p>
            <a:pPr marL="0" indent="0" algn="just">
              <a:buNone/>
            </a:pPr>
            <a:r>
              <a:rPr lang="en-US" sz="2400" i="1" noProof="0" dirty="0"/>
              <a:t>This exercise is a short version of a more comprehensive exercise for a multisectoral response to a Rift Valley fever outbreak. The full exercise is available in the module on “IHR implementation at the human-animal interface”. Similar exercises exist for rabies, brucellosis and tuberculosis. </a:t>
            </a:r>
          </a:p>
          <a:p>
            <a:pPr marL="0" indent="0" algn="just">
              <a:buNone/>
            </a:pPr>
            <a:endParaRPr lang="en-US" sz="2400" i="1" noProof="0" dirty="0"/>
          </a:p>
          <a:p>
            <a:pPr marL="0" indent="0" algn="just">
              <a:buNone/>
            </a:pPr>
            <a:r>
              <a:rPr lang="en-US" sz="2400" i="1" noProof="0" dirty="0"/>
              <a:t>All the material above mentioned is available online at the WHO Health Security Learning Platform as part of the IHR Training Toolkit:</a:t>
            </a:r>
          </a:p>
          <a:p>
            <a:pPr marL="0" indent="0" algn="just">
              <a:buNone/>
            </a:pPr>
            <a:r>
              <a:rPr lang="en-US" sz="2400" dirty="0">
                <a:hlinkClick r:id="rId3"/>
              </a:rPr>
              <a:t>https://extranet.who.int/hslp/?q=content/ihr-training-toolkit</a:t>
            </a:r>
            <a:r>
              <a:rPr lang="en-US" sz="2400" dirty="0"/>
              <a:t> </a:t>
            </a:r>
            <a:endParaRPr lang="en-US" sz="2400" noProof="0" dirty="0"/>
          </a:p>
          <a:p>
            <a:pPr algn="just"/>
            <a:endParaRPr lang="en-US" sz="2400" noProof="0" dirty="0"/>
          </a:p>
          <a:p>
            <a:pPr algn="just"/>
            <a:endParaRPr lang="en-US" sz="2400" noProof="0" dirty="0"/>
          </a:p>
        </p:txBody>
      </p:sp>
      <p:sp>
        <p:nvSpPr>
          <p:cNvPr id="6" name="Oval 5"/>
          <p:cNvSpPr/>
          <p:nvPr/>
        </p:nvSpPr>
        <p:spPr>
          <a:xfrm>
            <a:off x="246888" y="152400"/>
            <a:ext cx="533400" cy="508000"/>
          </a:xfrm>
          <a:prstGeom prst="ellipse">
            <a:avLst/>
          </a:prstGeom>
          <a:solidFill>
            <a:schemeClr val="accent3">
              <a:lumMod val="40000"/>
              <a:lumOff val="6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descr="C:\Users\HEILMA~1\AppData\Local\Temp\clipboard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1014" y="243826"/>
            <a:ext cx="325148" cy="325148"/>
          </a:xfrm>
          <a:prstGeom prst="rect">
            <a:avLst/>
          </a:prstGeom>
          <a:noFill/>
          <a:extLst>
            <a:ext uri="{909E8E84-426E-40DD-AFC4-6F175D3DCCD1}">
              <a14:hiddenFill xmlns:a14="http://schemas.microsoft.com/office/drawing/2010/main">
                <a:solidFill>
                  <a:srgbClr val="FFFFFF"/>
                </a:solidFill>
              </a14:hiddenFill>
            </a:ext>
          </a:extLst>
        </p:spPr>
      </p:pic>
      <p:sp>
        <p:nvSpPr>
          <p:cNvPr id="8" name="Title 5"/>
          <p:cNvSpPr>
            <a:spLocks noGrp="1"/>
          </p:cNvSpPr>
          <p:nvPr>
            <p:ph type="title"/>
          </p:nvPr>
        </p:nvSpPr>
        <p:spPr>
          <a:xfrm>
            <a:off x="102870" y="88236"/>
            <a:ext cx="8229600" cy="471528"/>
          </a:xfrm>
        </p:spPr>
        <p:txBody>
          <a:bodyPr>
            <a:normAutofit fontScale="90000"/>
          </a:bodyPr>
          <a:lstStyle/>
          <a:p>
            <a:r>
              <a:rPr lang="en-US" dirty="0"/>
              <a:t>	Case study</a:t>
            </a:r>
          </a:p>
        </p:txBody>
      </p:sp>
    </p:spTree>
    <p:extLst>
      <p:ext uri="{BB962C8B-B14F-4D97-AF65-F5344CB8AC3E}">
        <p14:creationId xmlns:p14="http://schemas.microsoft.com/office/powerpoint/2010/main" val="3642262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5"/>
          <p:cNvSpPr>
            <a:spLocks noGrp="1"/>
          </p:cNvSpPr>
          <p:nvPr>
            <p:ph type="title"/>
          </p:nvPr>
        </p:nvSpPr>
        <p:spPr>
          <a:xfrm>
            <a:off x="457200" y="290472"/>
            <a:ext cx="8229600" cy="471528"/>
          </a:xfrm>
        </p:spPr>
        <p:txBody>
          <a:bodyPr>
            <a:noAutofit/>
          </a:bodyPr>
          <a:lstStyle/>
          <a:p>
            <a:pPr algn="ctr"/>
            <a:r>
              <a:rPr lang="en-US" sz="3600" b="1" dirty="0">
                <a:solidFill>
                  <a:srgbClr val="002060"/>
                </a:solidFill>
              </a:rPr>
              <a:t>Disclaimer</a:t>
            </a:r>
          </a:p>
        </p:txBody>
      </p:sp>
      <p:sp>
        <p:nvSpPr>
          <p:cNvPr id="6" name="Content Placeholder 2"/>
          <p:cNvSpPr txBox="1">
            <a:spLocks/>
          </p:cNvSpPr>
          <p:nvPr/>
        </p:nvSpPr>
        <p:spPr>
          <a:xfrm>
            <a:off x="381000" y="960436"/>
            <a:ext cx="8305800" cy="414496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pitchFamily="34" charset="0"/>
              <a:buNone/>
            </a:pPr>
            <a:r>
              <a:rPr lang="en-US" sz="1700" b="1" dirty="0"/>
              <a:t>WHO Health Security Learning Platform - Training Materials</a:t>
            </a:r>
            <a:endParaRPr lang="en-US" sz="1700" dirty="0"/>
          </a:p>
          <a:p>
            <a:pPr marL="0" indent="0" algn="just">
              <a:buFont typeface="Arial" pitchFamily="34" charset="0"/>
              <a:buNone/>
            </a:pPr>
            <a:r>
              <a:rPr lang="en-US" sz="1700" b="1" dirty="0"/>
              <a:t> </a:t>
            </a:r>
            <a:endParaRPr lang="en-US" sz="1700" dirty="0"/>
          </a:p>
          <a:p>
            <a:pPr marL="0" indent="0" algn="just">
              <a:buFont typeface="Arial" pitchFamily="34" charset="0"/>
              <a:buNone/>
            </a:pPr>
            <a:r>
              <a:rPr lang="en-US" sz="1700" dirty="0"/>
              <a:t>These WHO Training Materials are © World Health Organization (WHO) 2018.</a:t>
            </a:r>
          </a:p>
          <a:p>
            <a:pPr marL="0" indent="0" algn="just">
              <a:buFont typeface="Arial" pitchFamily="34" charset="0"/>
              <a:buNone/>
            </a:pPr>
            <a:r>
              <a:rPr lang="en-US" sz="1700" dirty="0"/>
              <a:t>All rights reserved.</a:t>
            </a:r>
          </a:p>
          <a:p>
            <a:pPr marL="0" indent="0" algn="just">
              <a:buFont typeface="Arial" pitchFamily="34" charset="0"/>
              <a:buNone/>
            </a:pPr>
            <a:r>
              <a:rPr lang="en-US" sz="1700" dirty="0"/>
              <a:t> </a:t>
            </a:r>
          </a:p>
          <a:p>
            <a:pPr marL="0" indent="0" algn="just">
              <a:buFont typeface="Arial" pitchFamily="34" charset="0"/>
              <a:buNone/>
            </a:pPr>
            <a:r>
              <a:rPr lang="en-US" sz="1700" dirty="0"/>
              <a:t>Your use of these materials is subject to the “</a:t>
            </a:r>
            <a:r>
              <a:rPr lang="en-US" sz="1700" u="sng" dirty="0">
                <a:hlinkClick r:id="rId3"/>
              </a:rPr>
              <a:t>WHO Health Security Learning Platform, Training Materials – Terms of Use</a:t>
            </a:r>
            <a:r>
              <a:rPr lang="en-US" sz="1700" dirty="0"/>
              <a:t>”, which you accepted when downloading training materials and which are available on the Health Security Learning Platform at: </a:t>
            </a:r>
            <a:r>
              <a:rPr lang="en-US" sz="1700" u="sng" dirty="0">
                <a:hlinkClick r:id="rId4"/>
              </a:rPr>
              <a:t>https://extranet.who.int/hslp</a:t>
            </a:r>
            <a:r>
              <a:rPr lang="en-US" sz="1700" dirty="0"/>
              <a:t> .  </a:t>
            </a:r>
          </a:p>
          <a:p>
            <a:pPr marL="0" indent="0" algn="just">
              <a:buFont typeface="Arial" pitchFamily="34" charset="0"/>
              <a:buNone/>
            </a:pPr>
            <a:r>
              <a:rPr lang="en-US" sz="1700" dirty="0"/>
              <a:t> </a:t>
            </a:r>
          </a:p>
          <a:p>
            <a:pPr marL="0" indent="0" algn="just">
              <a:buFont typeface="Arial" pitchFamily="34" charset="0"/>
              <a:buNone/>
            </a:pPr>
            <a:r>
              <a:rPr lang="en-US" sz="1700" dirty="0"/>
              <a:t>Should you adapt, modify, translate, or in any other way revise the contents of these materials, you shall not imply that WHO is any way affiliated with such modifications and shall not use the WHO name or emblem in such modified materials.  </a:t>
            </a:r>
          </a:p>
          <a:p>
            <a:pPr marL="0" indent="0" algn="just">
              <a:buFont typeface="Arial" pitchFamily="34" charset="0"/>
              <a:buNone/>
            </a:pPr>
            <a:r>
              <a:rPr lang="en-US" sz="1700" dirty="0"/>
              <a:t> </a:t>
            </a:r>
          </a:p>
          <a:p>
            <a:pPr marL="0" indent="0" algn="just">
              <a:buFont typeface="Arial" pitchFamily="34" charset="0"/>
              <a:buNone/>
            </a:pPr>
            <a:r>
              <a:rPr lang="en-US" sz="1700" dirty="0"/>
              <a:t>Further, please inform WHO of any modifications of these materials that you use publicly, for record-keeping purposes and continued development, by emailing </a:t>
            </a:r>
            <a:r>
              <a:rPr lang="en-US" sz="1700" u="sng" dirty="0">
                <a:hlinkClick r:id="rId5"/>
              </a:rPr>
              <a:t>ihrhrt@who.int</a:t>
            </a:r>
            <a:r>
              <a:rPr lang="en-US" sz="1700" dirty="0"/>
              <a:t>. </a:t>
            </a:r>
          </a:p>
          <a:p>
            <a:pPr marL="0" indent="0" algn="just">
              <a:buFont typeface="Arial" pitchFamily="34" charset="0"/>
              <a:buNone/>
            </a:pPr>
            <a:endParaRPr lang="en-US" sz="1700" dirty="0"/>
          </a:p>
          <a:p>
            <a:pPr marL="0" indent="0" algn="just">
              <a:buFont typeface="Arial" pitchFamily="34" charset="0"/>
              <a:buNone/>
            </a:pPr>
            <a:endParaRPr lang="en-US" sz="1700" dirty="0"/>
          </a:p>
        </p:txBody>
      </p:sp>
      <p:sp>
        <p:nvSpPr>
          <p:cNvPr id="7" name="ZoneTexte 3"/>
          <p:cNvSpPr txBox="1"/>
          <p:nvPr/>
        </p:nvSpPr>
        <p:spPr>
          <a:xfrm>
            <a:off x="4134852" y="5788223"/>
            <a:ext cx="4932948" cy="307777"/>
          </a:xfrm>
          <a:prstGeom prst="rect">
            <a:avLst/>
          </a:prstGeom>
          <a:noFill/>
        </p:spPr>
        <p:txBody>
          <a:bodyPr wrap="square" rtlCol="0">
            <a:spAutoFit/>
          </a:bodyPr>
          <a:lstStyle/>
          <a:p>
            <a:pPr algn="r"/>
            <a:r>
              <a:rPr lang="fr-FR" sz="1400" dirty="0" err="1"/>
              <a:t>Icons</a:t>
            </a:r>
            <a:r>
              <a:rPr lang="fr-FR" sz="1400" dirty="0"/>
              <a:t> </a:t>
            </a:r>
            <a:r>
              <a:rPr lang="fr-FR" sz="1400" dirty="0" err="1"/>
              <a:t>designed</a:t>
            </a:r>
            <a:r>
              <a:rPr lang="fr-FR" sz="1400" dirty="0"/>
              <a:t> by </a:t>
            </a:r>
            <a:r>
              <a:rPr lang="fr-FR" sz="1400" dirty="0" err="1"/>
              <a:t>Freepik</a:t>
            </a:r>
            <a:r>
              <a:rPr lang="fr-FR" sz="1400" dirty="0"/>
              <a:t> at www.flaticon.com</a:t>
            </a:r>
          </a:p>
        </p:txBody>
      </p:sp>
    </p:spTree>
    <p:extLst>
      <p:ext uri="{BB962C8B-B14F-4D97-AF65-F5344CB8AC3E}">
        <p14:creationId xmlns:p14="http://schemas.microsoft.com/office/powerpoint/2010/main" val="37791328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4563</TotalTime>
  <Words>596</Words>
  <Application>Microsoft Office PowerPoint</Application>
  <PresentationFormat>On-screen Show (4:3)</PresentationFormat>
  <Paragraphs>75</Paragraphs>
  <Slides>10</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SimSun</vt:lpstr>
      <vt:lpstr>Arial</vt:lpstr>
      <vt:lpstr>Arial Narrow</vt:lpstr>
      <vt:lpstr>Calibri</vt:lpstr>
      <vt:lpstr>Office Theme</vt:lpstr>
      <vt:lpstr>1_Office Theme</vt:lpstr>
      <vt:lpstr>A1.5 One Health case study: strange disease kills in Alpha country</vt:lpstr>
      <vt:lpstr>Learning objectives</vt:lpstr>
      <vt:lpstr>Instructions</vt:lpstr>
      <vt:lpstr> Case study</vt:lpstr>
      <vt:lpstr> Case study</vt:lpstr>
      <vt:lpstr> Case study</vt:lpstr>
      <vt:lpstr> Case study</vt:lpstr>
      <vt:lpstr> Case study</vt:lpstr>
      <vt:lpstr>Disclaimer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Martin Heilmann</dc:creator>
  <cp:lastModifiedBy>GOMEZ, Paula</cp:lastModifiedBy>
  <cp:revision>158</cp:revision>
  <cp:lastPrinted>2017-12-12T17:05:19Z</cp:lastPrinted>
  <dcterms:created xsi:type="dcterms:W3CDTF">2006-08-16T00:00:00Z</dcterms:created>
  <dcterms:modified xsi:type="dcterms:W3CDTF">2018-05-14T14:50:57Z</dcterms:modified>
</cp:coreProperties>
</file>